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7149D5-881A-486B-A624-D2BC4CF52A12}"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408227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149D5-881A-486B-A624-D2BC4CF52A12}"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254885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149D5-881A-486B-A624-D2BC4CF52A12}"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52608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149D5-881A-486B-A624-D2BC4CF52A12}"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258328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149D5-881A-486B-A624-D2BC4CF52A12}"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249904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7149D5-881A-486B-A624-D2BC4CF52A12}"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188138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7149D5-881A-486B-A624-D2BC4CF52A12}" type="datetimeFigureOut">
              <a:rPr lang="en-US" smtClean="0"/>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73807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7149D5-881A-486B-A624-D2BC4CF52A12}" type="datetimeFigureOut">
              <a:rPr lang="en-US" smtClean="0"/>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311826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149D5-881A-486B-A624-D2BC4CF52A12}" type="datetimeFigureOut">
              <a:rPr lang="en-US" smtClean="0"/>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324041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149D5-881A-486B-A624-D2BC4CF52A12}"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143732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149D5-881A-486B-A624-D2BC4CF52A12}"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2C1B-8018-4327-B5B0-1AC19612A6DA}" type="slidenum">
              <a:rPr lang="en-US" smtClean="0"/>
              <a:t>‹#›</a:t>
            </a:fld>
            <a:endParaRPr lang="en-US"/>
          </a:p>
        </p:txBody>
      </p:sp>
    </p:spTree>
    <p:extLst>
      <p:ext uri="{BB962C8B-B14F-4D97-AF65-F5344CB8AC3E}">
        <p14:creationId xmlns:p14="http://schemas.microsoft.com/office/powerpoint/2010/main" val="292382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149D5-881A-486B-A624-D2BC4CF52A12}" type="datetimeFigureOut">
              <a:rPr lang="en-US" smtClean="0"/>
              <a:t>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92C1B-8018-4327-B5B0-1AC19612A6DA}" type="slidenum">
              <a:rPr lang="en-US" smtClean="0"/>
              <a:t>‹#›</a:t>
            </a:fld>
            <a:endParaRPr lang="en-US"/>
          </a:p>
        </p:txBody>
      </p:sp>
    </p:spTree>
    <p:extLst>
      <p:ext uri="{BB962C8B-B14F-4D97-AF65-F5344CB8AC3E}">
        <p14:creationId xmlns:p14="http://schemas.microsoft.com/office/powerpoint/2010/main" val="54035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fontScale="90000"/>
          </a:bodyPr>
          <a:lstStyle/>
          <a:p>
            <a:r>
              <a:rPr lang="en-US" i="1" dirty="0" smtClean="0">
                <a:solidFill>
                  <a:schemeClr val="bg1"/>
                </a:solidFill>
              </a:rPr>
              <a:t>Is there a relationship between the </a:t>
            </a:r>
            <a:r>
              <a:rPr lang="en-US" i="1" dirty="0" smtClean="0">
                <a:solidFill>
                  <a:schemeClr val="bg1"/>
                </a:solidFill>
              </a:rPr>
              <a:t>cost of a set of Legos </a:t>
            </a:r>
            <a:r>
              <a:rPr lang="en-US" i="1" dirty="0" smtClean="0">
                <a:solidFill>
                  <a:schemeClr val="bg1"/>
                </a:solidFill>
              </a:rPr>
              <a:t>and the number of </a:t>
            </a:r>
            <a:r>
              <a:rPr lang="en-US" i="1" dirty="0" smtClean="0">
                <a:solidFill>
                  <a:schemeClr val="bg1"/>
                </a:solidFill>
              </a:rPr>
              <a:t>pieces </a:t>
            </a:r>
            <a:r>
              <a:rPr lang="en-US" i="1" dirty="0" smtClean="0">
                <a:solidFill>
                  <a:schemeClr val="bg1"/>
                </a:solidFill>
              </a:rPr>
              <a:t>in a set of Legos?</a:t>
            </a:r>
            <a:endParaRPr lang="en-US" i="1" dirty="0">
              <a:solidFill>
                <a:schemeClr val="bg1"/>
              </a:solidFill>
            </a:endParaRPr>
          </a:p>
        </p:txBody>
      </p:sp>
      <p:sp>
        <p:nvSpPr>
          <p:cNvPr id="3" name="Subtitle 2"/>
          <p:cNvSpPr>
            <a:spLocks noGrp="1"/>
          </p:cNvSpPr>
          <p:nvPr>
            <p:ph type="subTitle" idx="1"/>
          </p:nvPr>
        </p:nvSpPr>
        <p:spPr/>
        <p:txBody>
          <a:bodyPr/>
          <a:lstStyle/>
          <a:p>
            <a:endParaRPr lang="en-US" dirty="0" smtClean="0"/>
          </a:p>
          <a:p>
            <a:r>
              <a:rPr lang="en-US" dirty="0" smtClean="0">
                <a:solidFill>
                  <a:schemeClr val="bg1"/>
                </a:solidFill>
              </a:rPr>
              <a:t>Sample Presentation</a:t>
            </a:r>
            <a:endParaRPr lang="en-US" dirty="0">
              <a:solidFill>
                <a:schemeClr val="bg1"/>
              </a:solidFill>
            </a:endParaRPr>
          </a:p>
        </p:txBody>
      </p:sp>
    </p:spTree>
    <p:extLst>
      <p:ext uri="{BB962C8B-B14F-4D97-AF65-F5344CB8AC3E}">
        <p14:creationId xmlns:p14="http://schemas.microsoft.com/office/powerpoint/2010/main" val="53945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95773775"/>
              </p:ext>
            </p:extLst>
          </p:nvPr>
        </p:nvGraphicFramePr>
        <p:xfrm>
          <a:off x="609600" y="1447800"/>
          <a:ext cx="7848600" cy="3810000"/>
        </p:xfrm>
        <a:graphic>
          <a:graphicData uri="http://schemas.openxmlformats.org/drawingml/2006/table">
            <a:tbl>
              <a:tblPr>
                <a:tableStyleId>{5C22544A-7EE6-4342-B048-85BDC9FD1C3A}</a:tableStyleId>
              </a:tblPr>
              <a:tblGrid>
                <a:gridCol w="2616200"/>
                <a:gridCol w="2616200"/>
                <a:gridCol w="2616200"/>
              </a:tblGrid>
              <a:tr h="1374742">
                <a:tc>
                  <a:txBody>
                    <a:bodyPr/>
                    <a:lstStyle/>
                    <a:p>
                      <a:pPr algn="l" fontAlgn="b"/>
                      <a:endParaRPr lang="en-US" sz="2000" b="0" i="0" u="none" strike="noStrike">
                        <a:solidFill>
                          <a:srgbClr val="000000"/>
                        </a:solidFill>
                        <a:effectLst/>
                        <a:latin typeface="Calibri"/>
                      </a:endParaRPr>
                    </a:p>
                  </a:txBody>
                  <a:tcPr marL="9525" marR="9525" marT="9525" marB="0" anchor="b"/>
                </a:tc>
                <a:tc>
                  <a:txBody>
                    <a:bodyPr/>
                    <a:lstStyle/>
                    <a:p>
                      <a:pPr algn="ctr" fontAlgn="ctr"/>
                      <a:r>
                        <a:rPr lang="en-US" sz="2000" u="none" strike="noStrike">
                          <a:effectLst/>
                        </a:rPr>
                        <a:t>Independent </a:t>
                      </a:r>
                      <a:br>
                        <a:rPr lang="en-US" sz="2000" u="none" strike="noStrike">
                          <a:effectLst/>
                        </a:rPr>
                      </a:br>
                      <a:r>
                        <a:rPr lang="en-US" sz="2000" u="none" strike="noStrike">
                          <a:effectLst/>
                        </a:rPr>
                        <a:t>(Number of Pieces)</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Dependent </a:t>
                      </a:r>
                      <a:br>
                        <a:rPr lang="en-US" sz="2000" u="none" strike="noStrike">
                          <a:effectLst/>
                        </a:rPr>
                      </a:br>
                      <a:r>
                        <a:rPr lang="en-US" sz="2000" u="none" strike="noStrike">
                          <a:effectLst/>
                        </a:rPr>
                        <a:t>(Cost of Set)</a:t>
                      </a:r>
                      <a:endParaRPr lang="en-US" sz="2000" b="0" i="0" u="none" strike="noStrike">
                        <a:solidFill>
                          <a:srgbClr val="000000"/>
                        </a:solidFill>
                        <a:effectLst/>
                        <a:latin typeface="Calibri"/>
                      </a:endParaRPr>
                    </a:p>
                  </a:txBody>
                  <a:tcPr marL="9525" marR="9525" marT="9525" marB="0" anchor="ctr"/>
                </a:tc>
              </a:tr>
              <a:tr h="733196">
                <a:tc>
                  <a:txBody>
                    <a:bodyPr/>
                    <a:lstStyle/>
                    <a:p>
                      <a:pPr algn="ctr" fontAlgn="ctr"/>
                      <a:r>
                        <a:rPr lang="en-US" sz="2000" u="none" strike="noStrike">
                          <a:effectLst/>
                        </a:rPr>
                        <a:t>Mean</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620.6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$62.50 </a:t>
                      </a:r>
                      <a:endParaRPr lang="en-US" sz="2000" b="0" i="0" u="none" strike="noStrike">
                        <a:solidFill>
                          <a:srgbClr val="000000"/>
                        </a:solidFill>
                        <a:effectLst/>
                        <a:latin typeface="Calibri"/>
                      </a:endParaRPr>
                    </a:p>
                  </a:txBody>
                  <a:tcPr marL="9525" marR="9525" marT="9525" marB="0" anchor="ctr"/>
                </a:tc>
              </a:tr>
              <a:tr h="851031">
                <a:tc>
                  <a:txBody>
                    <a:bodyPr/>
                    <a:lstStyle/>
                    <a:p>
                      <a:pPr algn="ctr" fontAlgn="ctr"/>
                      <a:r>
                        <a:rPr lang="en-US" sz="2000" u="none" strike="noStrike">
                          <a:effectLst/>
                        </a:rPr>
                        <a:t>Population </a:t>
                      </a:r>
                      <a:br>
                        <a:rPr lang="en-US" sz="2000" u="none" strike="noStrike">
                          <a:effectLst/>
                        </a:rPr>
                      </a:br>
                      <a:r>
                        <a:rPr lang="en-US" sz="2000" u="none" strike="noStrike">
                          <a:effectLst/>
                        </a:rPr>
                        <a:t>Standard Deviation</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728.2</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70.3</a:t>
                      </a:r>
                      <a:endParaRPr lang="en-US" sz="2000" b="0" i="0" u="none" strike="noStrike">
                        <a:solidFill>
                          <a:srgbClr val="000000"/>
                        </a:solidFill>
                        <a:effectLst/>
                        <a:latin typeface="Calibri"/>
                      </a:endParaRPr>
                    </a:p>
                  </a:txBody>
                  <a:tcPr marL="9525" marR="9525" marT="9525" marB="0" anchor="ctr"/>
                </a:tc>
              </a:tr>
              <a:tr h="851031">
                <a:tc>
                  <a:txBody>
                    <a:bodyPr/>
                    <a:lstStyle/>
                    <a:p>
                      <a:pPr algn="ctr" fontAlgn="ctr"/>
                      <a:r>
                        <a:rPr lang="en-US" sz="2000" u="none" strike="noStrike">
                          <a:effectLst/>
                        </a:rPr>
                        <a:t>95% </a:t>
                      </a:r>
                      <a:br>
                        <a:rPr lang="en-US" sz="2000" u="none" strike="noStrike">
                          <a:effectLst/>
                        </a:rPr>
                      </a:br>
                      <a:r>
                        <a:rPr lang="en-US" sz="2000" u="none" strike="noStrike">
                          <a:effectLst/>
                        </a:rPr>
                        <a:t>Confidence Interval</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416.7 &lt; µ &lt; 824.5</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$42.82 &lt; µ &lt; $82.18</a:t>
                      </a:r>
                      <a:endParaRPr lang="en-US" sz="2000" b="0" i="0" u="none" strike="noStrike" dirty="0">
                        <a:solidFill>
                          <a:srgbClr val="000000"/>
                        </a:solidFill>
                        <a:effectLst/>
                        <a:latin typeface="Calibri"/>
                      </a:endParaRPr>
                    </a:p>
                  </a:txBody>
                  <a:tcPr marL="9525" marR="9525" marT="9525" marB="0" anchor="ctr"/>
                </a:tc>
              </a:tr>
            </a:tbl>
          </a:graphicData>
        </a:graphic>
      </p:graphicFrame>
      <p:sp>
        <p:nvSpPr>
          <p:cNvPr id="9" name="TextBox 8"/>
          <p:cNvSpPr txBox="1"/>
          <p:nvPr/>
        </p:nvSpPr>
        <p:spPr>
          <a:xfrm>
            <a:off x="1905000" y="5486400"/>
            <a:ext cx="5486400" cy="646331"/>
          </a:xfrm>
          <a:prstGeom prst="rect">
            <a:avLst/>
          </a:prstGeom>
          <a:noFill/>
        </p:spPr>
        <p:txBody>
          <a:bodyPr wrap="square" rtlCol="0">
            <a:spAutoFit/>
          </a:bodyPr>
          <a:lstStyle/>
          <a:p>
            <a:pPr algn="ctr"/>
            <a:r>
              <a:rPr lang="en-US" dirty="0" smtClean="0"/>
              <a:t>A 95% confidence interval means that 95% of the samples collected would contain the population mean.</a:t>
            </a:r>
            <a:endParaRPr lang="en-US" dirty="0"/>
          </a:p>
        </p:txBody>
      </p:sp>
    </p:spTree>
    <p:extLst>
      <p:ext uri="{BB962C8B-B14F-4D97-AF65-F5344CB8AC3E}">
        <p14:creationId xmlns:p14="http://schemas.microsoft.com/office/powerpoint/2010/main" val="290009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the Study</a:t>
            </a:r>
            <a:endParaRPr lang="en-US" dirty="0"/>
          </a:p>
        </p:txBody>
      </p:sp>
      <p:sp>
        <p:nvSpPr>
          <p:cNvPr id="3" name="Content Placeholder 2"/>
          <p:cNvSpPr>
            <a:spLocks noGrp="1"/>
          </p:cNvSpPr>
          <p:nvPr>
            <p:ph idx="1"/>
          </p:nvPr>
        </p:nvSpPr>
        <p:spPr/>
        <p:txBody>
          <a:bodyPr/>
          <a:lstStyle/>
          <a:p>
            <a:r>
              <a:rPr lang="en-US" dirty="0" smtClean="0"/>
              <a:t>Sets and prices can vary drastically.  Stores such a Toys-R-Us will often inflate their prices which is why I used the actual Lego store as a source of prices.</a:t>
            </a:r>
          </a:p>
          <a:p>
            <a:r>
              <a:rPr lang="en-US" dirty="0" smtClean="0"/>
              <a:t>Sets that are licensed such as Star Wars are often more expensive than their non-licensed counterparts.</a:t>
            </a:r>
            <a:endParaRPr lang="en-US" dirty="0"/>
          </a:p>
        </p:txBody>
      </p:sp>
    </p:spTree>
    <p:extLst>
      <p:ext uri="{BB962C8B-B14F-4D97-AF65-F5344CB8AC3E}">
        <p14:creationId xmlns:p14="http://schemas.microsoft.com/office/powerpoint/2010/main" val="295554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5791200" cy="4525963"/>
          </a:xfrm>
        </p:spPr>
        <p:txBody>
          <a:bodyPr>
            <a:normAutofit/>
          </a:bodyPr>
          <a:lstStyle/>
          <a:p>
            <a:r>
              <a:rPr lang="en-US" dirty="0" smtClean="0"/>
              <a:t>In </a:t>
            </a:r>
            <a:r>
              <a:rPr lang="en-US" dirty="0" smtClean="0"/>
              <a:t>conclusion, </a:t>
            </a:r>
            <a:r>
              <a:rPr lang="en-US" dirty="0" smtClean="0"/>
              <a:t>I can state that there is a strong linear relationship between the number of Legos in a set and the price.  </a:t>
            </a:r>
          </a:p>
          <a:p>
            <a:r>
              <a:rPr lang="en-US" dirty="0" smtClean="0"/>
              <a:t>On average a set of Legos will contain around 620 pieces and will cost on average $62.50.</a:t>
            </a:r>
            <a:endParaRPr lang="en-US" dirty="0"/>
          </a:p>
        </p:txBody>
      </p:sp>
      <p:pic>
        <p:nvPicPr>
          <p:cNvPr id="10242" name="Picture 2" descr="https://upload.wikimedia.org/wikipedia/commons/thumb/2/24/LEGO_logo.svg/2000px-LEGO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676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6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pix-media.s3.amazonaws.com/blog/641/model_builder_gary_mcintire_puts_the_finishing_tou_2500065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09600"/>
            <a:ext cx="8806602"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2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milyadventureproject.org/wp-content/uploads/2013/03/20130219_163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65200"/>
            <a:ext cx="879751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3266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08652" y="5733534"/>
            <a:ext cx="2572564" cy="369332"/>
          </a:xfrm>
          <a:prstGeom prst="rect">
            <a:avLst/>
          </a:prstGeom>
          <a:noFill/>
        </p:spPr>
        <p:txBody>
          <a:bodyPr wrap="none" rtlCol="0">
            <a:spAutoFit/>
          </a:bodyPr>
          <a:lstStyle/>
          <a:p>
            <a:r>
              <a:rPr lang="en-US" dirty="0" smtClean="0"/>
              <a:t>The Battle of Helms Deep</a:t>
            </a:r>
            <a:endParaRPr lang="en-US" dirty="0"/>
          </a:p>
        </p:txBody>
      </p:sp>
    </p:spTree>
    <p:extLst>
      <p:ext uri="{BB962C8B-B14F-4D97-AF65-F5344CB8AC3E}">
        <p14:creationId xmlns:p14="http://schemas.microsoft.com/office/powerpoint/2010/main" val="369743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26290"/>
            <a:ext cx="8229600" cy="1219200"/>
          </a:xfrm>
        </p:spPr>
        <p:txBody>
          <a:bodyPr>
            <a:normAutofit/>
          </a:bodyPr>
          <a:lstStyle/>
          <a:p>
            <a:pPr marL="0" indent="0" algn="ctr">
              <a:buNone/>
            </a:pPr>
            <a:r>
              <a:rPr lang="en-US" dirty="0"/>
              <a:t>"Art of the Brick" exhibit at the Oregon Museum of Science and Industry in Portland, Oregon</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638"/>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6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44466" cy="4862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486400"/>
            <a:ext cx="8644466" cy="369332"/>
          </a:xfrm>
          <a:prstGeom prst="rect">
            <a:avLst/>
          </a:prstGeom>
          <a:noFill/>
        </p:spPr>
        <p:txBody>
          <a:bodyPr wrap="square" rtlCol="0">
            <a:spAutoFit/>
          </a:bodyPr>
          <a:lstStyle/>
          <a:p>
            <a:pPr algn="ctr"/>
            <a:r>
              <a:rPr lang="en-US" dirty="0"/>
              <a:t>Actual Working Lego Car - https://www.youtube.com/watch?v=qHQZcRPqUkY</a:t>
            </a:r>
          </a:p>
        </p:txBody>
      </p:sp>
    </p:spTree>
    <p:extLst>
      <p:ext uri="{BB962C8B-B14F-4D97-AF65-F5344CB8AC3E}">
        <p14:creationId xmlns:p14="http://schemas.microsoft.com/office/powerpoint/2010/main" val="43435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idx="1"/>
          </p:nvPr>
        </p:nvSpPr>
        <p:spPr>
          <a:xfrm>
            <a:off x="457200" y="1600200"/>
            <a:ext cx="6705600" cy="4525963"/>
          </a:xfrm>
        </p:spPr>
        <p:txBody>
          <a:bodyPr>
            <a:normAutofit fontScale="85000" lnSpcReduction="10000"/>
          </a:bodyPr>
          <a:lstStyle/>
          <a:p>
            <a:r>
              <a:rPr lang="en-US" dirty="0" smtClean="0"/>
              <a:t>The population includes all Lego sets that are available for purchase from the website Lego.com or the Lego Store during December of 2015.  Individual pieces, video games (Lego Dimensions), ornaments, clocks, magnets and mini-figures are not included in the study.  Furthermore I only recorded the suggested retail price, avoiding discounts, sale prices, and clearance prices.</a:t>
            </a:r>
          </a:p>
          <a:p>
            <a:r>
              <a:rPr lang="en-US" dirty="0" smtClean="0"/>
              <a:t>The sample consisted of 49 sets of Legos.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752600"/>
            <a:ext cx="17621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28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smtClean="0"/>
              <a:t>Description of Data</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smtClean="0"/>
              <a:t>Independent Variable – Number of Lego pieces in a set (Numerical – Discrete).</a:t>
            </a:r>
          </a:p>
          <a:p>
            <a:r>
              <a:rPr lang="en-US" dirty="0" smtClean="0"/>
              <a:t>Dependent Variable – Cost of the Lego set in US dollars (Numerical – </a:t>
            </a:r>
            <a:r>
              <a:rPr lang="en-US" dirty="0" smtClean="0"/>
              <a:t>Discrete)</a:t>
            </a:r>
            <a:endParaRPr lang="en-US" dirty="0" smtClean="0"/>
          </a:p>
          <a:p>
            <a:endParaRPr lang="en-US" dirty="0"/>
          </a:p>
          <a:p>
            <a:r>
              <a:rPr lang="en-US" dirty="0" smtClean="0"/>
              <a:t>One of the values used to </a:t>
            </a:r>
            <a:r>
              <a:rPr lang="en-US" dirty="0" smtClean="0"/>
              <a:t>assess a set of </a:t>
            </a:r>
            <a:r>
              <a:rPr lang="en-US" dirty="0" smtClean="0"/>
              <a:t>Legos set is the cost per </a:t>
            </a:r>
            <a:r>
              <a:rPr lang="en-US" dirty="0" smtClean="0"/>
              <a:t>piece which would be classified as </a:t>
            </a:r>
            <a:r>
              <a:rPr lang="en-US" i="1" dirty="0" smtClean="0"/>
              <a:t>Numerical – Continuous</a:t>
            </a:r>
            <a:r>
              <a:rPr lang="en-US" dirty="0" smtClean="0"/>
              <a:t>.</a:t>
            </a:r>
            <a:endParaRPr lang="en-US" dirty="0"/>
          </a:p>
        </p:txBody>
      </p:sp>
      <p:pic>
        <p:nvPicPr>
          <p:cNvPr id="4098" name="Picture 2" descr="Image result for lego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8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Technique</a:t>
            </a:r>
            <a:endParaRPr lang="en-US" dirty="0"/>
          </a:p>
        </p:txBody>
      </p:sp>
      <p:sp>
        <p:nvSpPr>
          <p:cNvPr id="3" name="Content Placeholder 2"/>
          <p:cNvSpPr>
            <a:spLocks noGrp="1"/>
          </p:cNvSpPr>
          <p:nvPr>
            <p:ph idx="1"/>
          </p:nvPr>
        </p:nvSpPr>
        <p:spPr/>
        <p:txBody>
          <a:bodyPr>
            <a:noAutofit/>
          </a:bodyPr>
          <a:lstStyle/>
          <a:p>
            <a:r>
              <a:rPr lang="en-US" sz="2200" dirty="0" smtClean="0"/>
              <a:t>I gathered my data using a Stratified Random Sample. </a:t>
            </a:r>
            <a:endParaRPr lang="en-US" sz="2200" dirty="0" smtClean="0"/>
          </a:p>
          <a:p>
            <a:pPr lvl="1"/>
            <a:r>
              <a:rPr lang="en-US" sz="2200" dirty="0" smtClean="0"/>
              <a:t>Reason</a:t>
            </a:r>
            <a:r>
              <a:rPr lang="en-US" sz="2200" dirty="0" smtClean="0"/>
              <a:t> </a:t>
            </a:r>
            <a:endParaRPr lang="en-US" sz="2200" dirty="0" smtClean="0"/>
          </a:p>
          <a:p>
            <a:r>
              <a:rPr lang="en-US" sz="2200" dirty="0" smtClean="0"/>
              <a:t>Entering </a:t>
            </a:r>
            <a:r>
              <a:rPr lang="en-US" sz="2200" dirty="0" smtClean="0"/>
              <a:t>the </a:t>
            </a:r>
            <a:r>
              <a:rPr lang="en-US" sz="2200" dirty="0" smtClean="0"/>
              <a:t>shop.lego.com website, I selected shop by theme.</a:t>
            </a:r>
          </a:p>
          <a:p>
            <a:r>
              <a:rPr lang="en-US" sz="2200" dirty="0" smtClean="0"/>
              <a:t>I started with the first theme and counted the number of sets.</a:t>
            </a:r>
          </a:p>
          <a:p>
            <a:r>
              <a:rPr lang="en-US" sz="2200" dirty="0" smtClean="0"/>
              <a:t>Using a random number generator I selected 2 sets </a:t>
            </a:r>
            <a:r>
              <a:rPr lang="en-US" sz="2200" dirty="0" smtClean="0"/>
              <a:t>in </a:t>
            </a:r>
            <a:r>
              <a:rPr lang="en-US" sz="2200" dirty="0" smtClean="0"/>
              <a:t>that theme.</a:t>
            </a:r>
          </a:p>
          <a:p>
            <a:pPr lvl="1"/>
            <a:r>
              <a:rPr lang="en-US" sz="2200" dirty="0" smtClean="0"/>
              <a:t>If a theme had more than 20 sets I selected 3 random sets.</a:t>
            </a:r>
          </a:p>
          <a:p>
            <a:r>
              <a:rPr lang="en-US" sz="2200" dirty="0" smtClean="0"/>
              <a:t>After selecting a particular set I clicked on the link and </a:t>
            </a:r>
            <a:r>
              <a:rPr lang="en-US" sz="2200" dirty="0" smtClean="0"/>
              <a:t>recorded </a:t>
            </a:r>
            <a:r>
              <a:rPr lang="en-US" sz="2200" dirty="0" smtClean="0"/>
              <a:t>the MSRP  and the number of pieces listed for the set. </a:t>
            </a:r>
          </a:p>
          <a:p>
            <a:r>
              <a:rPr lang="en-US" sz="2200" dirty="0" smtClean="0"/>
              <a:t>There were 23 themes of which 3 themes had more than 20 sets (Creator, Marvel Superheroes, and Star Wars.)</a:t>
            </a:r>
            <a:endParaRPr lang="en-US" sz="2200" dirty="0"/>
          </a:p>
        </p:txBody>
      </p:sp>
    </p:spTree>
    <p:extLst>
      <p:ext uri="{BB962C8B-B14F-4D97-AF65-F5344CB8AC3E}">
        <p14:creationId xmlns:p14="http://schemas.microsoft.com/office/powerpoint/2010/main" val="322238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3505200" cy="1143000"/>
          </a:xfrm>
          <a:solidFill>
            <a:schemeClr val="bg1">
              <a:lumMod val="85000"/>
            </a:schemeClr>
          </a:solidFill>
        </p:spPr>
        <p:txBody>
          <a:bodyPr/>
          <a:lstStyle/>
          <a:p>
            <a:r>
              <a:rPr lang="en-US" b="1" dirty="0" smtClean="0"/>
              <a:t>Data Table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491278"/>
              </p:ext>
            </p:extLst>
          </p:nvPr>
        </p:nvGraphicFramePr>
        <p:xfrm>
          <a:off x="304800" y="1905000"/>
          <a:ext cx="8610599" cy="3962400"/>
        </p:xfrm>
        <a:graphic>
          <a:graphicData uri="http://schemas.openxmlformats.org/drawingml/2006/table">
            <a:tbl>
              <a:tblPr>
                <a:tableStyleId>{5C22544A-7EE6-4342-B048-85BDC9FD1C3A}</a:tableStyleId>
              </a:tblPr>
              <a:tblGrid>
                <a:gridCol w="1058551"/>
                <a:gridCol w="1706321"/>
                <a:gridCol w="442379"/>
                <a:gridCol w="552974"/>
                <a:gridCol w="758365"/>
                <a:gridCol w="1248142"/>
                <a:gridCol w="1848514"/>
                <a:gridCol w="442379"/>
                <a:gridCol w="552974"/>
              </a:tblGrid>
              <a:tr h="198120">
                <a:tc>
                  <a:txBody>
                    <a:bodyPr/>
                    <a:lstStyle/>
                    <a:p>
                      <a:pPr algn="l" fontAlgn="b"/>
                      <a:r>
                        <a:rPr lang="en-US" sz="1000" b="1" u="none" strike="noStrike" dirty="0">
                          <a:effectLst/>
                        </a:rPr>
                        <a:t>Theme</a:t>
                      </a:r>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b="1" u="none" strike="noStrike" dirty="0">
                          <a:effectLst/>
                        </a:rPr>
                        <a:t>Set</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a:effectLst/>
                        </a:rPr>
                        <a:t>Pieces</a:t>
                      </a:r>
                      <a:endParaRPr lang="en-US" sz="1000" b="1" i="0" u="none" strike="noStrike">
                        <a:solidFill>
                          <a:srgbClr val="000000"/>
                        </a:solidFill>
                        <a:effectLst/>
                        <a:latin typeface="Calibri"/>
                      </a:endParaRPr>
                    </a:p>
                  </a:txBody>
                  <a:tcPr marL="9525" marR="9525" marT="9525" marB="0" anchor="b"/>
                </a:tc>
                <a:tc>
                  <a:txBody>
                    <a:bodyPr/>
                    <a:lstStyle/>
                    <a:p>
                      <a:pPr algn="ctr" fontAlgn="b"/>
                      <a:r>
                        <a:rPr lang="en-US" sz="1000" b="1" u="none" strike="noStrike">
                          <a:effectLst/>
                        </a:rPr>
                        <a:t>Cost</a:t>
                      </a:r>
                      <a:endParaRPr lang="en-US" sz="1000" b="1"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Theme</a:t>
                      </a:r>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b="1" u="none" strike="noStrike" dirty="0">
                          <a:effectLst/>
                        </a:rPr>
                        <a:t>Set</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Pieces</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Cost</a:t>
                      </a:r>
                      <a:endParaRPr lang="en-US" sz="1000" b="1" i="0" u="none" strike="noStrike" dirty="0">
                        <a:solidFill>
                          <a:srgbClr val="000000"/>
                        </a:solidFill>
                        <a:effectLst/>
                        <a:latin typeface="Calibri"/>
                      </a:endParaRPr>
                    </a:p>
                  </a:txBody>
                  <a:tcPr marL="9525" marR="9525" marT="9525" marB="0" anchor="b"/>
                </a:tc>
              </a:tr>
              <a:tr h="198120">
                <a:tc>
                  <a:txBody>
                    <a:bodyPr/>
                    <a:lstStyle/>
                    <a:p>
                      <a:pPr algn="l" fontAlgn="b"/>
                      <a:r>
                        <a:rPr lang="en-US" sz="1000" b="1" u="none" strike="noStrike" dirty="0">
                          <a:effectLst/>
                        </a:rPr>
                        <a:t>Architecture</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1" u="none" strike="noStrike" dirty="0">
                          <a:effectLst/>
                        </a:rPr>
                        <a:t>Elves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Leaning Tower of Pisa</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345</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Skyra's Mysterious Sky Castle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808</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$79.99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Architecture: Studio</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1211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$159.99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Aira's Creative Workshop</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98</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r>
                        <a:rPr lang="en-US" sz="1000" b="1" u="none" strike="noStrike">
                          <a:effectLst/>
                        </a:rPr>
                        <a:t>Bionicle</a:t>
                      </a:r>
                      <a:endParaRPr lang="en-US" sz="1000" b="1"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Friends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dirty="0" err="1">
                          <a:effectLst/>
                        </a:rPr>
                        <a:t>Ketar</a:t>
                      </a:r>
                      <a:r>
                        <a:rPr lang="en-US" sz="1000" u="none" strike="noStrike" dirty="0">
                          <a:effectLst/>
                        </a:rPr>
                        <a:t> Creature of Stone</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80</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Party Gift Shop</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52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Kopaka and Melum</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171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Heartlake Cupcake Café</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439</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r>
                        <a:rPr lang="en-US" sz="1000" b="1" u="none" strike="noStrike" dirty="0">
                          <a:effectLst/>
                        </a:rPr>
                        <a:t>City</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Ideas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Deep Sea Scuba Scooter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Wall-E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676</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$59.99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Rally Car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104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Ghostbusters Ecto-1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508</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r>
                        <a:rPr lang="en-US" sz="1000" b="1" u="none" strike="noStrike">
                          <a:effectLst/>
                        </a:rPr>
                        <a:t>Creator</a:t>
                      </a:r>
                      <a:endParaRPr lang="en-US" sz="1000" b="1"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Juniors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Super Soarer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100</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Family House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226</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Detective's Office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2262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$159.99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Beach Trip</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74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Mountain Hut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550</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err="1">
                          <a:effectLst/>
                        </a:rPr>
                        <a:t>Chima</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98120">
                <a:tc>
                  <a:txBody>
                    <a:bodyPr/>
                    <a:lstStyle/>
                    <a:p>
                      <a:pPr algn="l" fontAlgn="b"/>
                      <a:r>
                        <a:rPr lang="en-US" sz="1000" b="1" u="none" strike="noStrike" dirty="0">
                          <a:effectLst/>
                        </a:rPr>
                        <a:t>DC Super Heroes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Mammoth's Frozen Stronghold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621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$59.99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Batman: The Riddler Chase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304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Maula's Ice Mammoth Stomper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604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$89.99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The Batboat Harbor Pursuit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264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Marvel Super Heroes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98120">
                <a:tc>
                  <a:txBody>
                    <a:bodyPr/>
                    <a:lstStyle/>
                    <a:p>
                      <a:pPr algn="l" fontAlgn="b"/>
                      <a:r>
                        <a:rPr lang="en-US" sz="1000" b="1" u="none" strike="noStrike" dirty="0">
                          <a:effectLst/>
                        </a:rPr>
                        <a:t>Disney Princess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Knowhere Escape Mission</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433</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Cinderella's Romantic Castle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646</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The Hydra Fortress Smash</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405</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$49.99</a:t>
                      </a:r>
                      <a:endParaRPr lang="en-US" sz="1000" b="0" i="0" u="none" strike="noStrike">
                        <a:solidFill>
                          <a:srgbClr val="000000"/>
                        </a:solidFill>
                        <a:effectLst/>
                        <a:latin typeface="Calibri"/>
                      </a:endParaRPr>
                    </a:p>
                  </a:txBody>
                  <a:tcPr marL="9525" marR="9525" marT="9525" marB="0" anchor="b"/>
                </a:tc>
              </a:tr>
              <a:tr h="198120">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Daisy's Beauty Salon</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98</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u="none" strike="noStrike" dirty="0">
                          <a:effectLst/>
                        </a:rPr>
                        <a:t>The Shield </a:t>
                      </a:r>
                      <a:r>
                        <a:rPr lang="en-US" sz="1000" u="none" strike="noStrike" dirty="0" err="1">
                          <a:effectLst/>
                        </a:rPr>
                        <a:t>Helicarrier</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2996</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$349.99</a:t>
                      </a:r>
                      <a:endParaRPr lang="en-US" sz="1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5563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9037046"/>
              </p:ext>
            </p:extLst>
          </p:nvPr>
        </p:nvGraphicFramePr>
        <p:xfrm>
          <a:off x="304800" y="1752599"/>
          <a:ext cx="8686801" cy="4038600"/>
        </p:xfrm>
        <a:graphic>
          <a:graphicData uri="http://schemas.openxmlformats.org/drawingml/2006/table">
            <a:tbl>
              <a:tblPr>
                <a:tableStyleId>{5C22544A-7EE6-4342-B048-85BDC9FD1C3A}</a:tableStyleId>
              </a:tblPr>
              <a:tblGrid>
                <a:gridCol w="1006948"/>
                <a:gridCol w="1547994"/>
                <a:gridCol w="420814"/>
                <a:gridCol w="526017"/>
                <a:gridCol w="721396"/>
                <a:gridCol w="1472848"/>
                <a:gridCol w="2043953"/>
                <a:gridCol w="420814"/>
                <a:gridCol w="526017"/>
              </a:tblGrid>
              <a:tr h="201930">
                <a:tc>
                  <a:txBody>
                    <a:bodyPr/>
                    <a:lstStyle/>
                    <a:p>
                      <a:pPr algn="l" fontAlgn="b"/>
                      <a:r>
                        <a:rPr lang="en-US" sz="1000" b="1" u="none" strike="noStrike" dirty="0">
                          <a:effectLst/>
                        </a:rPr>
                        <a:t>Theme</a:t>
                      </a:r>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b="1" u="none" strike="noStrike" dirty="0">
                          <a:effectLst/>
                        </a:rPr>
                        <a:t>Set</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Pieces</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Cost</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b="1" u="none" strike="noStrike" dirty="0">
                          <a:effectLst/>
                        </a:rPr>
                        <a:t>Theme</a:t>
                      </a:r>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b="1" u="none" strike="noStrike" dirty="0">
                          <a:effectLst/>
                        </a:rPr>
                        <a:t>Set</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Pieces</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Cost</a:t>
                      </a:r>
                      <a:endParaRPr lang="en-US" sz="1000" b="1" i="0" u="none" strike="noStrike" dirty="0">
                        <a:solidFill>
                          <a:srgbClr val="000000"/>
                        </a:solidFill>
                        <a:effectLst/>
                        <a:latin typeface="Calibri"/>
                      </a:endParaRPr>
                    </a:p>
                  </a:txBody>
                  <a:tcPr marL="9525" marR="9525" marT="9525" marB="0" anchor="b"/>
                </a:tc>
              </a:tr>
              <a:tr h="201930">
                <a:tc>
                  <a:txBody>
                    <a:bodyPr/>
                    <a:lstStyle/>
                    <a:p>
                      <a:pPr algn="l" fontAlgn="b"/>
                      <a:r>
                        <a:rPr lang="en-US" sz="1000" b="1" u="none" strike="noStrike" dirty="0" err="1">
                          <a:effectLst/>
                        </a:rPr>
                        <a:t>Minecraft</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Technic</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The Mine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922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$109.99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Service Truck</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1276</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$129.99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The Snow Hideout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327</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Snowmobile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186</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r>
                        <a:rPr lang="en-US" sz="1000" b="1" u="none" strike="noStrike" dirty="0" err="1">
                          <a:effectLst/>
                        </a:rPr>
                        <a:t>Mixels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The Simpsons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Tungster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60</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The Simpsons House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2523</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$199.99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Kramm</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68</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The Kwik-E-Mart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2179</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$199.99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r>
                        <a:rPr lang="en-US" sz="1000" b="1" u="none" strike="noStrike">
                          <a:effectLst/>
                        </a:rPr>
                        <a:t>Pirates</a:t>
                      </a:r>
                      <a:endParaRPr lang="en-US" sz="1000" b="1"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The Lego Movie</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Soldiers Outpost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164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Batman and Super Angry Kitty Attack</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115</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Soldiers Fort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234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MetalBeard's Sea Cow</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2741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$249.99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r>
                        <a:rPr lang="en-US" sz="1000" b="1" u="none" strike="noStrike" dirty="0">
                          <a:effectLst/>
                        </a:rPr>
                        <a:t>Scooby-Doo</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a:effectLst/>
                        </a:rPr>
                        <a:t>Ultra Agents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Mummy Museum Mystery</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110</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Agent Stealth Patrol</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475</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Haunted Lighthouse</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437</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UltraCopter vs. AntiMatter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614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$79.99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r>
                        <a:rPr lang="en-US" sz="1000" b="1" u="none" strike="noStrike" dirty="0">
                          <a:effectLst/>
                        </a:rPr>
                        <a:t>Speed Champions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b="1" u="none" strike="noStrike" dirty="0" err="1">
                          <a:effectLst/>
                        </a:rPr>
                        <a:t>Ninjago</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McLaren Mercedes Pit Stop</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332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Chain Cycle Ambush</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298</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Porsche 918 Spyder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151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Final Flight of Destiny's Bounty</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1253</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$119.99</a:t>
                      </a:r>
                      <a:endParaRPr lang="en-US" sz="1000" b="0" i="0" u="none" strike="noStrike">
                        <a:solidFill>
                          <a:srgbClr val="000000"/>
                        </a:solidFill>
                        <a:effectLst/>
                        <a:latin typeface="Calibri"/>
                      </a:endParaRPr>
                    </a:p>
                  </a:txBody>
                  <a:tcPr marL="9525" marR="9525" marT="9525" marB="0" anchor="b"/>
                </a:tc>
              </a:tr>
              <a:tr h="201930">
                <a:tc>
                  <a:txBody>
                    <a:bodyPr/>
                    <a:lstStyle/>
                    <a:p>
                      <a:pPr algn="l" fontAlgn="b"/>
                      <a:r>
                        <a:rPr lang="en-US" sz="1000" b="1" u="none" strike="noStrike" dirty="0">
                          <a:effectLst/>
                        </a:rPr>
                        <a:t>Star Wars</a:t>
                      </a:r>
                      <a:endParaRPr lang="en-US" sz="1000" b="1"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1" i="0" u="none" strike="noStrike" dirty="0">
                        <a:solidFill>
                          <a:srgbClr val="000000"/>
                        </a:solidFill>
                        <a:effectLst/>
                        <a:latin typeface="Calibri"/>
                      </a:endParaRPr>
                    </a:p>
                  </a:txBody>
                  <a:tcPr marL="9525" marR="9525" marT="9525" marB="0" anchor="b"/>
                </a:tc>
                <a:tc>
                  <a:txBody>
                    <a:bodyPr/>
                    <a:lstStyle/>
                    <a:p>
                      <a:pPr algn="l" fontAlgn="b"/>
                      <a:r>
                        <a:rPr lang="en-US" sz="1000" u="none" strike="noStrike">
                          <a:effectLst/>
                        </a:rPr>
                        <a:t>T-16 Skyhopper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247</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$24.99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AT-AT</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1137</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$109.99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u="none" strike="noStrike" dirty="0">
                          <a:effectLst/>
                        </a:rPr>
                        <a:t>Gathered Dec. 18th, 2015</a:t>
                      </a:r>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201930">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r>
                        <a:rPr lang="en-US" sz="1000" u="none" strike="noStrike">
                          <a:effectLst/>
                        </a:rPr>
                        <a:t>Naboo Starfighter</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442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$49.99</a:t>
                      </a:r>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dirty="0">
                        <a:solidFill>
                          <a:srgbClr val="000000"/>
                        </a:solidFill>
                        <a:effectLst/>
                        <a:latin typeface="Calibri"/>
                      </a:endParaRPr>
                    </a:p>
                  </a:txBody>
                  <a:tcPr marL="9525" marR="9525" marT="9525" marB="0" anchor="b"/>
                </a:tc>
              </a:tr>
            </a:tbl>
          </a:graphicData>
        </a:graphic>
      </p:graphicFrame>
      <p:sp>
        <p:nvSpPr>
          <p:cNvPr id="5" name="Title 1"/>
          <p:cNvSpPr txBox="1">
            <a:spLocks/>
          </p:cNvSpPr>
          <p:nvPr/>
        </p:nvSpPr>
        <p:spPr>
          <a:xfrm>
            <a:off x="2438400" y="274638"/>
            <a:ext cx="4343400" cy="1143000"/>
          </a:xfrm>
          <a:prstGeom prst="rect">
            <a:avLst/>
          </a:prstGeom>
          <a:solidFill>
            <a:schemeClr val="bg1">
              <a:lumMod val="8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Data Table (cont.)</a:t>
            </a:r>
            <a:endParaRPr lang="en-US" b="1" dirty="0"/>
          </a:p>
        </p:txBody>
      </p:sp>
    </p:spTree>
    <p:extLst>
      <p:ext uri="{BB962C8B-B14F-4D97-AF65-F5344CB8AC3E}">
        <p14:creationId xmlns:p14="http://schemas.microsoft.com/office/powerpoint/2010/main" val="38250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a:t>
            </a:r>
            <a:endParaRPr lang="en-US" dirty="0"/>
          </a:p>
        </p:txBody>
      </p:sp>
      <p:sp>
        <p:nvSpPr>
          <p:cNvPr id="3" name="Content Placeholder 2"/>
          <p:cNvSpPr>
            <a:spLocks noGrp="1"/>
          </p:cNvSpPr>
          <p:nvPr>
            <p:ph idx="1"/>
          </p:nvPr>
        </p:nvSpPr>
        <p:spPr>
          <a:xfrm>
            <a:off x="5200650" y="1600200"/>
            <a:ext cx="3486150" cy="4525963"/>
          </a:xfrm>
        </p:spPr>
        <p:txBody>
          <a:bodyPr/>
          <a:lstStyle/>
          <a:p>
            <a:r>
              <a:rPr lang="en-US" dirty="0" smtClean="0"/>
              <a:t>Line of Fit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8958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09800"/>
            <a:ext cx="337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Image result for lego graph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35814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5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Correlation Coefficient</a:t>
            </a:r>
            <a:endParaRPr lang="en-US" dirty="0"/>
          </a:p>
        </p:txBody>
      </p:sp>
      <p:sp>
        <p:nvSpPr>
          <p:cNvPr id="3" name="Content Placeholder 2"/>
          <p:cNvSpPr>
            <a:spLocks noGrp="1"/>
          </p:cNvSpPr>
          <p:nvPr>
            <p:ph idx="1"/>
          </p:nvPr>
        </p:nvSpPr>
        <p:spPr>
          <a:xfrm>
            <a:off x="3276599" y="1600200"/>
            <a:ext cx="5413375" cy="4525963"/>
          </a:xfrm>
        </p:spPr>
        <p:txBody>
          <a:bodyPr>
            <a:normAutofit lnSpcReduction="10000"/>
          </a:bodyPr>
          <a:lstStyle/>
          <a:p>
            <a:r>
              <a:rPr lang="en-US" dirty="0" smtClean="0"/>
              <a:t>Looking at the graph and the data there seems to be a strong, positive correlation to the data.</a:t>
            </a:r>
          </a:p>
          <a:p>
            <a:r>
              <a:rPr lang="en-US" dirty="0" smtClean="0"/>
              <a:t>Calculating out the correlation coefficient </a:t>
            </a:r>
            <a:r>
              <a:rPr lang="en-US" dirty="0"/>
              <a:t> </a:t>
            </a:r>
            <a:r>
              <a:rPr lang="en-US" dirty="0" smtClean="0"/>
              <a:t>         (</a:t>
            </a:r>
            <a:r>
              <a:rPr lang="en-US" i="1" dirty="0" smtClean="0"/>
              <a:t>r = 0.972) </a:t>
            </a:r>
            <a:r>
              <a:rPr lang="en-US" dirty="0" smtClean="0"/>
              <a:t>confirms that there is a strong correlation between the two variables.</a:t>
            </a:r>
            <a:endParaRPr lang="en-US" dirty="0"/>
          </a:p>
        </p:txBody>
      </p:sp>
      <p:sp>
        <p:nvSpPr>
          <p:cNvPr id="4" name="AutoShape 2" descr="Image result for lego 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ego 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lego 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ISEhUQEhQVEhQXFBQSExYYFBIUGBkWFhgWGBgXFhcZHCggGBolGxQWITEiJykrLi4uFx8zODMsNygtLisBCgoKDg0OGxAQGzQmHyU0NCw0LzQsLCw1NCwsLCwsLC8sNCwsLC0vLDQvLCwsLCwsLCwsLCwsLCwsLCwsLCwsLP/AABEIALcBEwMBEQACEQEDEQH/xAAcAAEAAQUBAQAAAAAAAAAAAAAABQIDBAYHAQj/xAA6EAACAQIEAwcCAwgBBQEAAAAAAQIDEQQSITEFBkETIlFhcYGRBzIjobEUUmJywdHh8EIzU4Li8ST/xAAbAQEAAgMBAQAAAAAAAAAAAAAABAUCAwYBB//EADERAAIBAwMBBAoCAwEAAAAAAAABAgMEERIhMQUTIkFRMmFxgZGhsdHh8AbBFCPxQv/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Q/GOZsJhXlrVYxlbNkV5St6JaX8zXOrCOzZNtunXNys0oZXnwvmZfB+KU8TRhXpO8Jq6vuujTXRmUJqSyjRcW86FR058ozTI0gAAAAAAAAAAAAAAAAAAAAAAAAAAAAAAAAAAAAAAAAAAAAGLxLiFOhTlWqyUIRV5N/CXm29LHkpKKyzbRozrTVOmstnKeOfVWvJSjh6caV3aM5PPO3jl+1P5IM7uXEUdfQ/jVKniVaWp+XC+/wBDQcTip1ZOpUk5zk7yk3dtkZ5e7Z0tOEacFCCwkdE+knHlTz4Wb0upx/8AKyfw7fLJVrPGYnJ/yO0y41or1P8Ao60TjkgAAAAa1zJzdRw6cYONWtsoJ3S85Nbem5rnUUStvOpU6CxHeXl9zVOD/UCrPF06dVwyPuzjGNknJ2Tu7u6dupqhXUpYyQLbqNaVSMqu0Xtx5+J09MknQnoAAAAAABSqiu43V1q1dXV9roZPcPGSoHgAAAAAAAAAAAAAAAAAAAAAAMfG46lRjnqzjTje15SUVfw1M6dOdR4gsswnUjBZk8Gi80fUmlBSpYR56m3aNdyPja/3P8vUtLTpcpPNXZeXj+CuueoJLFLd+ZzTiPMGJxMstatOcMri7vu67d1aaOz9ibd2FOdGVOEcbfPwMem9Qnb3NOtOWcP5eJEJaXZwXHJ9vi1KOrIp3PeRDJncGxfYVoT6ZrT/AJXo/wDfI9hLTJYI19b9rRlT8X9VwfRPB8X2tKM93az9Vp/n3LaLyj5nVhom0Zp6azAxPFKcE3q7aaFNW67aU24xepry+5Ip205nKuduYa868oTcoqDcYU4ZknZ6SvfVtWfuSa1d5+nkcdfVa9Ss4SeEng1qleUPxLRbu7ddzJd+niRDnJJrR4FudanSXds5O1rav1NEZ044aEY1Kr73CO2clcX/AGigs33xtF+fn+pZxeUdTY3HbUVLx4fuNhMiYAAARfEuP4eg3GpUSklfKryl8Lb3NcqsY7NkqhZV6yzCO3maHzXzvOUVGGajTbeqbzPwTa+1EStXb42R0HTelQTbl3pfIieRuZ5LEucr9m7Rk276PS7finZ/JhRq4lkl9UsFOjiPK+v7sdlTLI4o9AAAAAAAIvH8wYejdSqJyW8Y96XpoYuaRHqXVKGze/kZ+GrxnGM4u8ZJST8mep5N0ZKSyi6emQAAAAAAAKKtWMU5Sailq22kkvNs9SbeEeNpLLNB5g+ptOlKcMPTVZRT/EcrQb/hSV5Lzui3odJlKOqo8eorKvU0paaaz6zm/GOYMRjJdpXeZ65F9sYp9Ev67l1bUKdGOIIq7ipKpLMn++oio93d3b1ZnlJmD7y24RVXjmVo7XV29LIymso8g9LzIpowSbbfXdfnY4DqlDsLmSXD3XvPtH8avP8AK6dCT9Jd1+1fjDLcrXv/AL7kCKzuy9aw8hrqYNmbWx2T6d8Qqxwyzwa0SWa6u46KWutnG3wR7jrdK2p6Y96fl92cF1a1j/kvS9ufj4E5isfUlLLeytrbT5OdvOs3NzHDeleS2/JFp28IrJYqwzW8Coi98G2L0mic5Q/EVRRvePTxh3X+WX4Oz6XcOpbqPMofT/hx/wDIrNwrKouJfVGsYdzdTPJJRtlS0b9S3oyk5Za2KHuqOiG7ZdxEqdNuVvPRXv6CbjTk3gwcJyelcG0fTXjEoVe+ssZtq3k9n+hIoVHJblv02rGnV7JPZr5nXiSdARvG+N0cLBzqyV7d2CazSfhFf12N1C3nWliK95ouLmFCOqbOe8S+pFWb7OnGNHNms75pNW6OySfsWNTpajTeJZf9kK16pqqpyj3U9/YabxbFYiTlFJtSvJ1NW2nvd+PQ5GakpYZ9YtXSdNSRXSwueGWadSaSd7u1umvyZ4yjBzVKa07L9yY1bicrqnShJNNXVtrPay/U16sMkujFxzJ8nauSeKdtQUJPv07RfnH/AIv+nsWVCeqOPI4fqdt2VXK4f18fubEbitAAAIvjfHaWGjebvJ/bBWzPz8l5mMpKJHr3MKK73PkaZxXnqdS8Kf4Ksr63nrtZ9Nuiuau0zsQXeyqJ6djm+M4nWm3TprV3Tlf89f6kSTm3pKqOIrVOWx1T6d8a7qw1Rq7WaH81ryive7XuTKUvBltYXOpuL9378/ib2bi1AAAAAAIfmzi0sLhp14RU3Gy1eizO2Z+KTa0JNnQVesoSeCPdVpUqTnFZZwvjPG8TiXlq1p1FfM1d5F6R2Ophb0qXoRSOfdac1mb9xiqlmWuqXizdyiPqaexaoXbbW17LwsE3kynhJJ8lbgr5nq9vJGMms5PNTxhcFqrNs1Sk2ZxWD2jRlKMmoycY2lJpNpJu2r6a2Od69RTpxqLlbe5/k73+D3ui4nbPiSyvavuvoTeB5NxNVRm4qlTet5vWz65dzg63VaEG4p5fq+53Nx1W3g9KeWvLz9p0Hl7lyhhYd1Kc3905RTk/JeCOdur6rcS3eF5I5u8vqtxPfZeRK0o230bIc28kSTzwe1o2Wm7CWOTyDzzweylZWb/uepMJZeUQXMNHtKXdVnC8o+PmvdXLTpdx2NdNvZ7Mr+tWjr2kseku8vd+MnOcVTqTeVWhFNNvq7bWOxSnq0+R8/pThTWrll3tY2vZvLdN7/8A0kT9FSxnB44y+JbwePn20ZKLUI39W/8AUbrajcVnmMHjz8Pib6S7HDTzLJtvG+f68oxhTl2CjFZndOUn4+S8kdRadMglmpu/l+SfcdQrTajTWDUHxOpXzSk2227yk22/B3J0Kag9uCLWk0kpbvxMelhlGXazd2tdXojbJZNfbP0IokqGJnOm3SSk7Z4p9Yv7lvunb5OL6vbunU1pc/XxPpn8avIVKXY1H6O3u8PsVcNo1ISdWtJd5JOPv3b9Fu/kqIPHJ01xoksQXBVxTHxpu8Yxk3o7WWq6Px3PZ7C1p644kS/IXFq1Ct2tbuxlJJrbuy308E0n8myhNxe5B6rbQrU8R5X1X3OzxZZHFFFWtGO7saqtaFJZkzKMHLgjcVxJq7XdX5nP3PWZbuGy+ZLp2yez3ZzHnHC1c3awf/VeeLeveX3Qd/KzXoyTa3DrQ2e/JRdYslTq6sc/X8mq4HBThN16ks0krtPb5JsIuPeZRuvwox2RIY9VHHt4xUrpd1a93o7rfc2TbSzE217bW8tmNwLE4hVe2k8iSWXyad0/1NVNyzqZiqkKW0Xv5+w7twHikcTRjVW+014SW6/r6NE+LysnR0KqqQUiRPTcAAAADC4zgVXoVaL/AOdOUfdrR/NjbQqdnUjPyZqrU9dNx8z52rU3rFJqX2u+lujO1e62OUTw8yPYUkl4/oY7JHjm2zyUzXqyEi9gcBVrzVOjCVST6RV/d+C82a6lWEFmTwbadKU3iKydA5d+l208ZPz7KD/KU/7fJTXHU/CkveW9Dp3jUfuN/p8Io06LoUqcIQt9qirN+fi9N2UHUo1LihOOe80y3t8UZJw2wRNaN9NvE+V6t9kW0HgppST/AEPdlyeyTQlDW706LxMmtgpbYR5Op4aGPsMlHzMebMkbUXsLw2dTZWXi9F/ktrLpVzctOKxHzf8AXmaqtxCCw9/Uc15v4fPDV50U0usZW1yvVNfNvY7e16fcVpKnDw5fHv8A+eR82uKEKVxKLW2cr2PghMN3Fkzeb8df8nRWvRo0sKq9XqWy+5rmu07+CzXrzfdgtbq79C+cVpwuDZTjGD1SZnYiNNxvPe618/7GuGz0oZbTa8TEdaOaMFqtczWiS6Gcoya2PYxwnKRY4jOm9I3a6roM4WGZU0+Uixgce4VYSf2q8WumWWj/AL+xW9Sof5FFx8Vuvav3BedFulaXSm+Hs/Y/s9yaxuArVJOMp/h7xfiumi6+pwrTyfWVVgo5S3MzD0s0ezVrwa1euq19uhsSyiJOeieX4lGEwmOxMl2NFqMZrM20ldb3cmr9diLO4jB95myvVtaUcTlyv3g61wvFVIUIUqkk3FZXJXei2V34LS5HuuqzjTxHZefjg5GtRhOq5xWzLNXEuUko363ZRq9lKeI7+03RpqMcs9lh1J6u/kY1LdOpqk+TxVHFbGBxzCqtDsI2UrZoPwlHVe26fk2WFpcwpzUY+H7gj3Nt29GWr9Zy3iXDqs3bNlg2049YtfdFrydzolHXhp7M4Woo0JejvnGPX4klgcVClGNJu2WOmt20rL51RJjhbGdvW7TOrwInHYms5OnTW7dm7p28TRNzzhEfs6abcnt5G7/T3issNKFKrK8ZpQm/CS+2X52fr5Emk8YTLC0usVPU/wBT/o6wSC9AAAAAAOP/AFI5eeHrdvBfhVZN/wAtR6te+rXudN0277WnolzH6HOdQteynrXD+v7walg8FUrSVOlCVST6RTfz4LzJlatGnHMngh06cpvEVk33l76Yt2njJ2W/ZQevpKfT0XyUtbqnhTXvLeh0zxqP3HReG8Mo4eHZ0YRpx8Et/Nvdv1KqpUnUeZPJawpxgsRWDLMDMMAgsdTyya2W68dT5t1W3dvdThwuV7Hv9diyoy1RTMRSS0WhXascG/GeShsxZmi7h8FOp9q08XoizsulXF28wWI+b4/PuNdSvCHJK4ThMI6y7789vg66y6Fb2/en3pevj3L75INS6nLZbIkEi7IpzX6ucMadPFR6rsp+qvKH6yXsi96PW2lTft+/9FJ1WisxqeHD/o5jToZW6knd6LXbyRcS8ys168U4rBkVJSir5b+/6iDTRrUE3hstUMU4xalaTbv6eRjoWrV4m6feSjHhGLUqX8vQ9bMoxMeV3otW9EjU2boo3Lln6ZYrE2nW/wDzUnr3leo15Q6esrejK6vf04bR3fyJ1K0nLd7InOYuTK1OdOhhZSccqSnP91aPPJLRp6ryZxnUKsacnN7Z3wfQ+k9Rpwtv9u7jt63jj5c+wyOC8k08NeVWrKs5NXSWSOl99W38oppdQ/8AK2yeV+qTr+hHHr5ZtEWoJQpxSS+1LRL2Kitdy14is58StxqeqbK6McqtLd3JFvH/AF6Z/qPJvU9hUrRitFr4WI86tOjmKjueRhKTLEasVDvbvotz116UqGl8/u5scZOfd4IrE4q18unn1IlOOGb3xuahxWjJylFPK596De2dbp+qOo6XW1U+yzuuDj+u2aVRVcbS59vh8eDXsPw+Uamecs0k9Fui3p05LdnPTuFFaYLZEtUlOce2WVtR7sVs119HdP4Nkm3HVE31KWuKlJ4IdY+q6kakrRjG9o+N1bUiwqScsrcwTUV3d2dt+nvH/wBrwqcn+JTfZz8/3Ze6/NMsaM3KO/Je2NZ1KWJcrY2g2k0AAAAGJxPh1PEU5Uasc0JbrbbVNPozZSqypSU4Pc11aUakdMuDzhvDKOHjko04049bLV+be7fqKlWdR5m8inShTWILBmGs2AAAAAw+I4bPG63W39ik6307/Koaorvx3Xr80b6FTRL1EPQwk57L32Rxln0y5u3/AK47eb2X77CfOtCHLJTDcLjHWXef5fB2Fj0C3od6p3pevj4fchVLqUtlsZ6RepY2RGPT0AAjOZeGLE4apR6uN4fzx1j+aN9rW7KrGf7g0XNLtaTh+5PnrF0ndxm3o/ttbVeJ2DaZzEHp4W5TUrN9THIjBIsmOTYkbdy79OcXibTqr9mpb3mu+1/DDde9vcrrjqNOntHdk+jZTnvLZHUuXOTsJg0nTp5qnWrO0p+z2j7WKatd1a3pPbyLSlbwp8I2AjG8xOI0rxut0VHWLbtKOtco30JYlggpYa7vJ+iOMjbybzN7lkqiSxFFVKbetttCTiThrj8DySS2MedV5k3ol0IULuSqKTNqh3cIs4nFOXkY1qrrSzJGcKSiYNWZ5FG0ow+CqVnanFy8X0Xq9ifa2dau8U19jTVqwprvMl4ckwlB9tJuVrxy6KMraO+7OosukKj3pyzL1cfkp7yqriDp42ZyfmfDTpVZU5TytO0lbW/in4Pf3N1XLlpXwOMlTUKjUo95c/f38kT+0tQVOLair/m7s9UHjEmZNOTzIsNmfB7g3v6SzxEcTeFOUqMk4VZW7sbaxd3pdPpvqzbSzq2J1ipqplLZ8naCWXYAAAAAAAAAAAAAAB4keJYB6egAAAAAA5D9U+Xeyq/tVNdyq++l0qf+2/rc6Hplz2kOzlzH6fgouoW+ieuPD+v5I3l36fYrE2nNfs9PfNNPM1/DDf5sZ3HUaVPaO7/fE8oWNSpu9kdQ5d5OwmDs6cM9T/uTtKXt0j7FLXvKtb0nt5FtRtqdLhb+ZsBFJAAAB5JX0MZRUk0+GODXOJxytxvY+edUpSoV3Tz7v7La3epZwYPbNLKtEQVVnp052JWhN5ZYkzBGxFVDCzqO0It+fRerJlrZVriWKcc+vwMalaFNZkyZwXLkV3qrzP8AdWkffqzqrPoNOniVZ6n5eH5KyrfSltDYm6dNRVopJLZLRF9GMYrEVhEFtt5ZWZHhzT6vcBzRjjILWNoVfR/bL5090RbiOMSKnqVHDVVex/0c64Ly/icXLLQpuetnLaEf5pPT23Nai5cEKlRnUfdR03lz6XUaVp4qXbz3yK6pr16z/JeRvjQS5LSjYQjvPc3+hQjCKhCKjFKyikkl6JG8nJJLCLgPQAAAAAAAAAAAAAAAAAAAAAAACmcE90nrfVX1WzPU2uDxpPkqPD0AAAAAAAEVx3C5o51vHf0Ob/kNl2lJV4rePPs/H0yTLOrplpfDIOhhZzdopv8AT3Zy9rZV7l4pRz6/D4lnOrCmu8yYwnAorWo8z8Fov8nU2f8AHqVPEq71Py8Puyvq30ntDYl4U0lZJJeC0OhhCMFpisIgttvLKjI8AAALWJw8KkXTnFTjJWlFq6a8GjxpNYZjKKksPgYfDwpxUIRjCK0UYpRSXklse8HqiksIug9AAAAAAAAAAAAAAAAAAAAAAAAAAAAAAAAAAAAAB41fQ8lFSTT4CeDyEElZJJHkIRhHTFYR6228sqMj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i1-news.softpedia-static.com/images/news2/Minecraft-Partners-with-LEGO-for-Themed-Toy-Line-Due-Out-This-Fall-4523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676400"/>
            <a:ext cx="278281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5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 of Fit and Coefficient of Determination</a:t>
            </a:r>
            <a:endParaRPr lang="en-US" dirty="0"/>
          </a:p>
        </p:txBody>
      </p:sp>
      <p:sp>
        <p:nvSpPr>
          <p:cNvPr id="3" name="Content Placeholder 2"/>
          <p:cNvSpPr>
            <a:spLocks noGrp="1"/>
          </p:cNvSpPr>
          <p:nvPr>
            <p:ph idx="1"/>
          </p:nvPr>
        </p:nvSpPr>
        <p:spPr>
          <a:xfrm>
            <a:off x="457200" y="1600200"/>
            <a:ext cx="3733800" cy="4525963"/>
          </a:xfrm>
        </p:spPr>
        <p:txBody>
          <a:bodyPr>
            <a:normAutofit/>
          </a:bodyPr>
          <a:lstStyle/>
          <a:p>
            <a:r>
              <a:rPr lang="en-US" dirty="0" smtClean="0"/>
              <a:t>The Line of Fit</a:t>
            </a:r>
          </a:p>
          <a:p>
            <a:endParaRPr lang="en-US" dirty="0"/>
          </a:p>
          <a:p>
            <a:endParaRPr lang="en-US" dirty="0" smtClean="0"/>
          </a:p>
          <a:p>
            <a:r>
              <a:rPr lang="en-US" sz="2600" dirty="0" smtClean="0"/>
              <a:t>The slope (0.094) represents the average cost per Lego.</a:t>
            </a:r>
          </a:p>
          <a:p>
            <a:r>
              <a:rPr lang="en-US" sz="2600" dirty="0" smtClean="0"/>
              <a:t>The y-intercept represents the base cost of each set.</a:t>
            </a:r>
            <a:endParaRPr lang="en-US" sz="2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337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572000" y="1676400"/>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Coefficient of Determination</a:t>
            </a:r>
          </a:p>
          <a:p>
            <a:endParaRPr lang="en-US" dirty="0" smtClean="0"/>
          </a:p>
          <a:p>
            <a:endParaRPr lang="en-US" dirty="0" smtClean="0"/>
          </a:p>
          <a:p>
            <a:pPr marL="0" indent="0" algn="ctr">
              <a:buNone/>
            </a:pPr>
            <a:r>
              <a:rPr lang="en-US" sz="2600" dirty="0" smtClean="0"/>
              <a:t>This means that 94.5% of the data can be directed attributed to the line of fit.  Again, a very strong correlation!</a:t>
            </a:r>
            <a:endParaRPr lang="en-US" sz="2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2333624"/>
            <a:ext cx="224895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94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904</Words>
  <Application>Microsoft Office PowerPoint</Application>
  <PresentationFormat>On-screen Show (4:3)</PresentationFormat>
  <Paragraphs>246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Is there a relationship between the cost of a set of Legos and the number of pieces in a set of Legos?</vt:lpstr>
      <vt:lpstr>Population</vt:lpstr>
      <vt:lpstr>Description of Data</vt:lpstr>
      <vt:lpstr>Sampling Technique</vt:lpstr>
      <vt:lpstr>Data Table</vt:lpstr>
      <vt:lpstr>PowerPoint Presentation</vt:lpstr>
      <vt:lpstr>Scatter Plot</vt:lpstr>
      <vt:lpstr>Pearson’s Correlation Coefficient</vt:lpstr>
      <vt:lpstr>Line of Fit and Coefficient of Determination</vt:lpstr>
      <vt:lpstr>Descriptive Statistics</vt:lpstr>
      <vt:lpstr>Weaknesses of the Study</vt:lpstr>
      <vt:lpstr>Conclusion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relationship between the cost and the number of Lego pieces in a set of Legos?</dc:title>
  <dc:creator>R. Linden</dc:creator>
  <cp:lastModifiedBy>MONET</cp:lastModifiedBy>
  <cp:revision>15</cp:revision>
  <dcterms:created xsi:type="dcterms:W3CDTF">2016-05-12T11:08:40Z</dcterms:created>
  <dcterms:modified xsi:type="dcterms:W3CDTF">2019-01-02T12:25:36Z</dcterms:modified>
</cp:coreProperties>
</file>